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6" r:id="rId5"/>
    <p:sldMasterId id="2147483707" r:id="rId6"/>
    <p:sldMasterId id="214748370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5143500" cx="9144000"/>
  <p:notesSz cx="6858000" cy="9144000"/>
  <p:embeddedFontLst>
    <p:embeddedFont>
      <p:font typeface="Inter"/>
      <p:regular r:id="rId30"/>
      <p:bold r:id="rId31"/>
    </p:embeddedFont>
    <p:embeddedFont>
      <p:font typeface="Work Sans Medium"/>
      <p:regular r:id="rId32"/>
      <p:bold r:id="rId33"/>
      <p:italic r:id="rId34"/>
      <p:boldItalic r:id="rId35"/>
    </p:embeddedFont>
    <p:embeddedFont>
      <p:font typeface="Work Sans ExtraBold"/>
      <p:bold r:id="rId36"/>
      <p:boldItalic r:id="rId37"/>
    </p:embeddedFont>
    <p:embeddedFont>
      <p:font typeface="Nunito ExtraBold"/>
      <p:bold r:id="rId38"/>
      <p:boldItalic r:id="rId39"/>
    </p:embeddedFont>
    <p:embeddedFont>
      <p:font typeface="Work Sans"/>
      <p:regular r:id="rId40"/>
      <p:bold r:id="rId41"/>
      <p:italic r:id="rId42"/>
      <p:boldItalic r:id="rId43"/>
    </p:embeddedFont>
    <p:embeddedFont>
      <p:font typeface="Work Sans SemiBold"/>
      <p:regular r:id="rId44"/>
      <p:bold r:id="rId45"/>
      <p:italic r:id="rId46"/>
      <p:boldItalic r:id="rId47"/>
    </p:embeddedFont>
    <p:embeddedFont>
      <p:font typeface="Inter Medium"/>
      <p:regular r:id="rId48"/>
      <p:bold r:id="rId49"/>
    </p:embeddedFont>
    <p:embeddedFont>
      <p:font typeface="Nunito Black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733DA0-1DDB-4B6E-B0D9-ED6D1FBD7B9D}">
  <a:tblStyle styleId="{6C733DA0-1DDB-4B6E-B0D9-ED6D1FBD7B9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regular.fntdata"/><Relationship Id="rId42" Type="http://schemas.openxmlformats.org/officeDocument/2006/relationships/font" Target="fonts/WorkSans-italic.fntdata"/><Relationship Id="rId41" Type="http://schemas.openxmlformats.org/officeDocument/2006/relationships/font" Target="fonts/WorkSans-bold.fntdata"/><Relationship Id="rId44" Type="http://schemas.openxmlformats.org/officeDocument/2006/relationships/font" Target="fonts/WorkSansSemiBold-regular.fntdata"/><Relationship Id="rId43" Type="http://schemas.openxmlformats.org/officeDocument/2006/relationships/font" Target="fonts/WorkSans-boldItalic.fntdata"/><Relationship Id="rId46" Type="http://schemas.openxmlformats.org/officeDocument/2006/relationships/font" Target="fonts/WorkSansSemiBold-italic.fntdata"/><Relationship Id="rId45" Type="http://schemas.openxmlformats.org/officeDocument/2006/relationships/font" Target="fonts/WorkSansSemiBold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InterMedium-regular.fntdata"/><Relationship Id="rId47" Type="http://schemas.openxmlformats.org/officeDocument/2006/relationships/font" Target="fonts/WorkSansSemiBold-boldItalic.fntdata"/><Relationship Id="rId49" Type="http://schemas.openxmlformats.org/officeDocument/2006/relationships/font" Target="fonts/Inter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33" Type="http://schemas.openxmlformats.org/officeDocument/2006/relationships/font" Target="fonts/WorkSansMedium-bold.fntdata"/><Relationship Id="rId32" Type="http://schemas.openxmlformats.org/officeDocument/2006/relationships/font" Target="fonts/WorkSansMedium-regular.fntdata"/><Relationship Id="rId35" Type="http://schemas.openxmlformats.org/officeDocument/2006/relationships/font" Target="fonts/WorkSansMedium-boldItalic.fntdata"/><Relationship Id="rId34" Type="http://schemas.openxmlformats.org/officeDocument/2006/relationships/font" Target="fonts/WorkSansMedium-italic.fntdata"/><Relationship Id="rId37" Type="http://schemas.openxmlformats.org/officeDocument/2006/relationships/font" Target="fonts/WorkSansExtraBold-boldItalic.fntdata"/><Relationship Id="rId36" Type="http://schemas.openxmlformats.org/officeDocument/2006/relationships/font" Target="fonts/WorkSansExtraBold-bold.fntdata"/><Relationship Id="rId39" Type="http://schemas.openxmlformats.org/officeDocument/2006/relationships/font" Target="fonts/NunitoExtraBold-boldItalic.fntdata"/><Relationship Id="rId38" Type="http://schemas.openxmlformats.org/officeDocument/2006/relationships/font" Target="fonts/NunitoExtraBold-bold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NunitoBlack-boldItalic.fntdata"/><Relationship Id="rId50" Type="http://schemas.openxmlformats.org/officeDocument/2006/relationships/font" Target="fonts/NunitoBlack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3250ec3e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73250ec3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3140a8451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73140a8451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731157b46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731157b46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73140a8451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73140a8451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3140a8451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73140a8451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31157b46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731157b46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3140a8451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73140a8451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3140a845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73140a845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3140a845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73140a845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3140a845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73140a845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3140a845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73140a845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31157b46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2731157b46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31157b46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731157b46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31157b4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731157b4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31157b46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731157b46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31157b46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731157b46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3250ec3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73250ec3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3250ec3e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73250ec3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g"/><Relationship Id="rId3" Type="http://schemas.openxmlformats.org/officeDocument/2006/relationships/image" Target="../media/image2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Relationship Id="rId3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Relationship Id="rId3" Type="http://schemas.openxmlformats.org/officeDocument/2006/relationships/image" Target="../media/image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b="34000" l="0" r="0" t="31469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4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2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1" name="Google Shape;1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b="34000" l="0" r="0" t="31469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3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 1">
  <p:cSld name="TITLE_2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b="0" l="17884" r="23014" t="0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b="9217" l="8826" r="9600" t="9209"/>
          <a:stretch/>
        </p:blipFill>
        <p:spPr>
          <a:xfrm flipH="1" rot="10800000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/>
          <p:nvPr>
            <p:ph idx="12" type="sldNum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b="34000" l="0" r="0" t="31469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/>
          <p:nvPr>
            <p:ph idx="2" type="sldNum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2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 1 1">
  <p:cSld name="TITLE_2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1">
  <p:cSld name="SECTION_HEADER_4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b="34000" l="0" r="0" t="31469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/>
          <p:nvPr>
            <p:ph idx="12" type="sldNum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b="34000" l="0" r="0" t="31469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/>
          <p:nvPr>
            <p:ph idx="2" type="sldNum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{6C733DA0-1DDB-4B6E-B0D9-ED6D1FBD7B9D}</a:tableStyleId>
              </a:tblPr>
              <a:tblGrid>
                <a:gridCol w="1201150"/>
                <a:gridCol w="1164450"/>
                <a:gridCol w="1237850"/>
                <a:gridCol w="1201150"/>
                <a:gridCol w="1201150"/>
              </a:tblGrid>
              <a:tr h="303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  <a:tr h="30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b="1" sz="7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b="1" sz="7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b="1" sz="7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b="1" sz="7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 sz="800" u="none" cap="none" strike="noStrik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 sz="800" u="none" cap="none" strike="noStrik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5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" name="Google Shape;22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0" name="Google Shape;23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4" name="Google Shape;234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5" name="Google Shape;23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9" name="Google Shape;23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" name="Google Shape;2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 1">
  <p:cSld name="TITLE_2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5.xml"/><Relationship Id="rId6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hyperlink" Target="http://qrco.de/bf8Eq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Relationship Id="rId7" Type="http://schemas.openxmlformats.org/officeDocument/2006/relationships/image" Target="../media/image53.jpg"/><Relationship Id="rId8" Type="http://schemas.openxmlformats.org/officeDocument/2006/relationships/image" Target="../media/image5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gif"/><Relationship Id="rId4" Type="http://schemas.openxmlformats.org/officeDocument/2006/relationships/image" Target="../media/image45.gif"/><Relationship Id="rId5" Type="http://schemas.openxmlformats.org/officeDocument/2006/relationships/image" Target="../media/image47.gif"/><Relationship Id="rId6" Type="http://schemas.openxmlformats.org/officeDocument/2006/relationships/image" Target="../media/image46.png"/><Relationship Id="rId7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62"/>
          <p:cNvSpPr txBox="1"/>
          <p:nvPr/>
        </p:nvSpPr>
        <p:spPr>
          <a:xfrm>
            <a:off x="763050" y="2010750"/>
            <a:ext cx="49236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700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SenSee</a:t>
            </a:r>
            <a:endParaRPr sz="7000">
              <a:solidFill>
                <a:srgbClr val="F0663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2200">
              <a:solidFill>
                <a:srgbClr val="F0663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52" name="Google Shape;252;p62"/>
          <p:cNvSpPr txBox="1"/>
          <p:nvPr/>
        </p:nvSpPr>
        <p:spPr>
          <a:xfrm>
            <a:off x="763050" y="3157225"/>
            <a:ext cx="4754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Under the Sun: </a:t>
            </a:r>
            <a:endParaRPr b="1" sz="1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Exploring Sunscreen Sentiments on Twitter</a:t>
            </a:r>
            <a:endParaRPr b="1" i="0" sz="19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3" name="Google Shape;253;p62"/>
          <p:cNvSpPr/>
          <p:nvPr/>
        </p:nvSpPr>
        <p:spPr>
          <a:xfrm>
            <a:off x="5517425" y="1058325"/>
            <a:ext cx="3027000" cy="3027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950" y="1121852"/>
            <a:ext cx="2899800" cy="289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71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About Sentiment Dataset</a:t>
            </a:r>
            <a:endParaRPr/>
          </a:p>
        </p:txBody>
      </p:sp>
      <p:pic>
        <p:nvPicPr>
          <p:cNvPr id="333" name="Google Shape;333;p7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75" y="1497650"/>
            <a:ext cx="4708149" cy="2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1"/>
          <p:cNvSpPr/>
          <p:nvPr/>
        </p:nvSpPr>
        <p:spPr>
          <a:xfrm>
            <a:off x="5357500" y="2475975"/>
            <a:ext cx="3006300" cy="87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 Medium"/>
                <a:ea typeface="Inter Medium"/>
                <a:cs typeface="Inter Medium"/>
                <a:sym typeface="Inter Medium"/>
              </a:rPr>
              <a:t>sentiment </a:t>
            </a:r>
            <a:r>
              <a:rPr lang="en" sz="1800">
                <a:latin typeface="Nunito Black"/>
                <a:ea typeface="Nunito Black"/>
                <a:cs typeface="Nunito Black"/>
                <a:sym typeface="Nunito Black"/>
              </a:rPr>
              <a:t>netral </a:t>
            </a:r>
            <a:r>
              <a:rPr lang="en" sz="1800">
                <a:latin typeface="Inter Medium"/>
                <a:ea typeface="Inter Medium"/>
                <a:cs typeface="Inter Medium"/>
                <a:sym typeface="Inter Medium"/>
              </a:rPr>
              <a:t>tidak digunakan pelatihan model</a:t>
            </a:r>
            <a:endParaRPr sz="18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2"/>
          <p:cNvSpPr txBox="1"/>
          <p:nvPr/>
        </p:nvSpPr>
        <p:spPr>
          <a:xfrm>
            <a:off x="531425" y="79415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Pre Processing Data</a:t>
            </a:r>
            <a:endParaRPr b="0" i="0" sz="2300" u="none" cap="none" strike="noStrike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40" name="Google Shape;34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75" y="1316550"/>
            <a:ext cx="6595457" cy="3560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3"/>
          <p:cNvSpPr txBox="1"/>
          <p:nvPr/>
        </p:nvSpPr>
        <p:spPr>
          <a:xfrm>
            <a:off x="640450" y="1322175"/>
            <a:ext cx="1823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Results</a:t>
            </a:r>
            <a:endParaRPr b="0" i="0" sz="2300" u="none" cap="none" strike="noStrike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47" name="Google Shape;34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73"/>
          <p:cNvSpPr txBox="1"/>
          <p:nvPr/>
        </p:nvSpPr>
        <p:spPr>
          <a:xfrm>
            <a:off x="681300" y="1841550"/>
            <a:ext cx="18234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Metric Precision digunakan karena ingin mendapatkan hasil yang terprediksi dengan benar secara presisi atau sesuai.</a:t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LSTM menjadi model terbaik dibandingkan yang lain.</a:t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9" name="Google Shape;349;p7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00" y="801975"/>
            <a:ext cx="6107949" cy="377672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73"/>
          <p:cNvSpPr/>
          <p:nvPr/>
        </p:nvSpPr>
        <p:spPr>
          <a:xfrm>
            <a:off x="3654266" y="1735807"/>
            <a:ext cx="5168400" cy="59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4"/>
          <p:cNvSpPr txBox="1"/>
          <p:nvPr/>
        </p:nvSpPr>
        <p:spPr>
          <a:xfrm>
            <a:off x="640450" y="1322175"/>
            <a:ext cx="1823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Results</a:t>
            </a:r>
            <a:endParaRPr b="0" i="0" sz="2300" u="none" cap="none" strike="noStrike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56" name="Google Shape;35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74"/>
          <p:cNvSpPr txBox="1"/>
          <p:nvPr/>
        </p:nvSpPr>
        <p:spPr>
          <a:xfrm>
            <a:off x="681300" y="1841550"/>
            <a:ext cx="18234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Metric Akurasi digunakan karena ingin mendapatkan keakuratan dari model dalam memprediksi dengan baik.</a:t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Bidirectional LSTM menjadi model terbaik dibandingkan yang lain.</a:t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8" name="Google Shape;358;p7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925" y="801975"/>
            <a:ext cx="6108225" cy="37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74"/>
          <p:cNvSpPr/>
          <p:nvPr/>
        </p:nvSpPr>
        <p:spPr>
          <a:xfrm>
            <a:off x="3057151" y="2907025"/>
            <a:ext cx="5765400" cy="59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75" y="1736600"/>
            <a:ext cx="1993851" cy="247629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75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Deployment</a:t>
            </a:r>
            <a:endParaRPr/>
          </a:p>
        </p:txBody>
      </p:sp>
      <p:sp>
        <p:nvSpPr>
          <p:cNvPr id="367" name="Google Shape;367;p75"/>
          <p:cNvSpPr txBox="1"/>
          <p:nvPr/>
        </p:nvSpPr>
        <p:spPr>
          <a:xfrm>
            <a:off x="3072000" y="1274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Akses Deployment disini</a:t>
            </a:r>
            <a:endParaRPr b="1" sz="18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75">
            <a:hlinkClick r:id="rId4"/>
          </p:cNvPr>
          <p:cNvSpPr/>
          <p:nvPr/>
        </p:nvSpPr>
        <p:spPr>
          <a:xfrm>
            <a:off x="5843825" y="2294300"/>
            <a:ext cx="2199900" cy="393600"/>
          </a:xfrm>
          <a:prstGeom prst="roundRect">
            <a:avLst>
              <a:gd fmla="val 50000" name="adj"/>
            </a:avLst>
          </a:prstGeom>
          <a:solidFill>
            <a:srgbClr val="F066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Click Here!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6"/>
          <p:cNvSpPr txBox="1"/>
          <p:nvPr/>
        </p:nvSpPr>
        <p:spPr>
          <a:xfrm>
            <a:off x="1203225" y="1445850"/>
            <a:ext cx="7269300" cy="25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Medium"/>
              <a:buChar char="●"/>
            </a:pPr>
            <a:r>
              <a:rPr lang="en" sz="1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Strength</a:t>
            </a:r>
            <a:endParaRPr sz="17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Medium"/>
              <a:buChar char="○"/>
            </a:pPr>
            <a:r>
              <a:rPr lang="en" sz="1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Model Affiliate dengan nilai </a:t>
            </a: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Precision </a:t>
            </a:r>
            <a:r>
              <a:rPr lang="en" sz="1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89%</a:t>
            </a:r>
            <a:endParaRPr sz="17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Medium"/>
              <a:buChar char="●"/>
            </a:pPr>
            <a:r>
              <a:rPr lang="en" sz="1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Weakness</a:t>
            </a:r>
            <a:endParaRPr sz="17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Medium"/>
              <a:buChar char="○"/>
            </a:pPr>
            <a:r>
              <a:rPr lang="en" sz="1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Model Sentimen dengan nilai </a:t>
            </a: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Accuracy </a:t>
            </a:r>
            <a:r>
              <a:rPr lang="en" sz="1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6</a:t>
            </a:r>
            <a:r>
              <a:rPr lang="en" sz="1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8%</a:t>
            </a:r>
            <a:endParaRPr sz="17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4" name="Google Shape;37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76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Strengths and Weaknesses Models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7"/>
          <p:cNvSpPr txBox="1"/>
          <p:nvPr/>
        </p:nvSpPr>
        <p:spPr>
          <a:xfrm>
            <a:off x="1203225" y="1440650"/>
            <a:ext cx="6919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Inter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Jumlah kata yang sedikit</a:t>
            </a:r>
            <a:endParaRPr b="1" sz="17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77"/>
          <p:cNvSpPr txBox="1"/>
          <p:nvPr>
            <p:ph idx="12" type="sldNum"/>
          </p:nvPr>
        </p:nvSpPr>
        <p:spPr>
          <a:xfrm>
            <a:off x="8268646" y="39053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77"/>
          <p:cNvPicPr preferRelativeResize="0"/>
          <p:nvPr/>
        </p:nvPicPr>
        <p:blipFill rotWithShape="1">
          <a:blip r:embed="rId3">
            <a:alphaModFix/>
          </a:blip>
          <a:srcRect b="0" l="0" r="0" t="6270"/>
          <a:stretch/>
        </p:blipFill>
        <p:spPr>
          <a:xfrm>
            <a:off x="4747613" y="2258500"/>
            <a:ext cx="3566700" cy="18061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3" name="Google Shape;383;p77"/>
          <p:cNvPicPr preferRelativeResize="0"/>
          <p:nvPr/>
        </p:nvPicPr>
        <p:blipFill rotWithShape="1">
          <a:blip r:embed="rId4">
            <a:alphaModFix/>
          </a:blip>
          <a:srcRect b="0" l="0" r="0" t="6270"/>
          <a:stretch/>
        </p:blipFill>
        <p:spPr>
          <a:xfrm>
            <a:off x="829663" y="2267073"/>
            <a:ext cx="3566700" cy="18061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4" name="Google Shape;384;p77"/>
          <p:cNvSpPr txBox="1"/>
          <p:nvPr/>
        </p:nvSpPr>
        <p:spPr>
          <a:xfrm>
            <a:off x="829725" y="1951975"/>
            <a:ext cx="35667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Top 20 Vocab Negative Sentiment</a:t>
            </a:r>
            <a:endParaRPr b="1" sz="10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77"/>
          <p:cNvSpPr txBox="1"/>
          <p:nvPr/>
        </p:nvSpPr>
        <p:spPr>
          <a:xfrm>
            <a:off x="4747613" y="1951963"/>
            <a:ext cx="35667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Top 20 Vocab Positive Sentiment</a:t>
            </a:r>
            <a:endParaRPr b="1" sz="10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77"/>
          <p:cNvSpPr/>
          <p:nvPr/>
        </p:nvSpPr>
        <p:spPr>
          <a:xfrm>
            <a:off x="1092663" y="2494350"/>
            <a:ext cx="2305500" cy="6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77"/>
          <p:cNvSpPr/>
          <p:nvPr/>
        </p:nvSpPr>
        <p:spPr>
          <a:xfrm>
            <a:off x="5468563" y="2653375"/>
            <a:ext cx="775800" cy="25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77"/>
          <p:cNvSpPr/>
          <p:nvPr/>
        </p:nvSpPr>
        <p:spPr>
          <a:xfrm>
            <a:off x="1236638" y="3031450"/>
            <a:ext cx="2823000" cy="6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F4D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77"/>
          <p:cNvSpPr/>
          <p:nvPr/>
        </p:nvSpPr>
        <p:spPr>
          <a:xfrm>
            <a:off x="4823813" y="2287975"/>
            <a:ext cx="1339200" cy="44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F4D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77"/>
          <p:cNvSpPr/>
          <p:nvPr/>
        </p:nvSpPr>
        <p:spPr>
          <a:xfrm>
            <a:off x="953638" y="2245575"/>
            <a:ext cx="920100" cy="29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77"/>
          <p:cNvSpPr/>
          <p:nvPr/>
        </p:nvSpPr>
        <p:spPr>
          <a:xfrm>
            <a:off x="5396413" y="2731075"/>
            <a:ext cx="23979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77"/>
          <p:cNvSpPr/>
          <p:nvPr/>
        </p:nvSpPr>
        <p:spPr>
          <a:xfrm>
            <a:off x="2892413" y="3655450"/>
            <a:ext cx="1167300" cy="35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77"/>
          <p:cNvSpPr/>
          <p:nvPr/>
        </p:nvSpPr>
        <p:spPr>
          <a:xfrm>
            <a:off x="4747626" y="3319800"/>
            <a:ext cx="20097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77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8"/>
          <p:cNvSpPr txBox="1"/>
          <p:nvPr/>
        </p:nvSpPr>
        <p:spPr>
          <a:xfrm>
            <a:off x="1525600" y="1951975"/>
            <a:ext cx="7066500" cy="646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Labeling lebih dari 5000 data dilakukan mandiri yang mana tidak menyertakan ahli bahasa didalamnya.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78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/>
          </a:p>
        </p:txBody>
      </p:sp>
      <p:sp>
        <p:nvSpPr>
          <p:cNvPr id="402" name="Google Shape;402;p78"/>
          <p:cNvSpPr txBox="1"/>
          <p:nvPr/>
        </p:nvSpPr>
        <p:spPr>
          <a:xfrm>
            <a:off x="1203225" y="1440650"/>
            <a:ext cx="6919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2. Scraping dan labeling menyita banyak waktu</a:t>
            </a:r>
            <a:endParaRPr b="1" sz="17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78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/>
          </a:p>
        </p:txBody>
      </p:sp>
      <p:sp>
        <p:nvSpPr>
          <p:cNvPr id="404" name="Google Shape;404;p78"/>
          <p:cNvSpPr txBox="1"/>
          <p:nvPr/>
        </p:nvSpPr>
        <p:spPr>
          <a:xfrm>
            <a:off x="1203225" y="2773963"/>
            <a:ext cx="6919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b="1" lang="en" sz="1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 Kurangnya sumber daya yang ada</a:t>
            </a:r>
            <a:endParaRPr b="1" sz="17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5" name="Google Shape;405;p78"/>
          <p:cNvSpPr txBox="1"/>
          <p:nvPr/>
        </p:nvSpPr>
        <p:spPr>
          <a:xfrm>
            <a:off x="1525600" y="3307600"/>
            <a:ext cx="70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Project dibangun oleh dua orang dengan waktu yang sangat terbatas.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9"/>
          <p:cNvSpPr txBox="1"/>
          <p:nvPr/>
        </p:nvSpPr>
        <p:spPr>
          <a:xfrm>
            <a:off x="1203225" y="1709600"/>
            <a:ext cx="4238100" cy="25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 Medium"/>
              <a:buAutoNum type="arabicPeriod"/>
            </a:pPr>
            <a:r>
              <a:rPr lang="en">
                <a:solidFill>
                  <a:srgbClr val="434343"/>
                </a:solidFill>
                <a:latin typeface="Inter Medium"/>
                <a:ea typeface="Inter Medium"/>
                <a:cs typeface="Inter Medium"/>
                <a:sym typeface="Inter Medium"/>
              </a:rPr>
              <a:t>Berhasil scraping dan labeling manual sehingga menjadi dataset.</a:t>
            </a:r>
            <a:endParaRPr>
              <a:solidFill>
                <a:srgbClr val="43434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 Medium"/>
              <a:buAutoNum type="arabicPeriod"/>
            </a:pPr>
            <a:r>
              <a:rPr lang="en">
                <a:solidFill>
                  <a:srgbClr val="434343"/>
                </a:solidFill>
                <a:latin typeface="Inter Medium"/>
                <a:ea typeface="Inter Medium"/>
                <a:cs typeface="Inter Medium"/>
                <a:sym typeface="Inter Medium"/>
              </a:rPr>
              <a:t>Menyelesaikan keseluruhan project hanya dengan dua orang anggota.</a:t>
            </a:r>
            <a:endParaRPr>
              <a:solidFill>
                <a:srgbClr val="43434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 Medium"/>
              <a:buAutoNum type="arabicPeriod"/>
            </a:pPr>
            <a:r>
              <a:rPr lang="en">
                <a:solidFill>
                  <a:srgbClr val="434343"/>
                </a:solidFill>
                <a:latin typeface="Inter Medium"/>
                <a:ea typeface="Inter Medium"/>
                <a:cs typeface="Inter Medium"/>
                <a:sym typeface="Inter Medium"/>
              </a:rPr>
              <a:t>Dapat mempelajari teknologi lain seperti Node.js.</a:t>
            </a:r>
            <a:endParaRPr>
              <a:solidFill>
                <a:srgbClr val="43434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1" name="Google Shape;41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79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Success Story</a:t>
            </a:r>
            <a:endParaRPr/>
          </a:p>
        </p:txBody>
      </p:sp>
      <p:pic>
        <p:nvPicPr>
          <p:cNvPr id="413" name="Google Shape;4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923" y="1282875"/>
            <a:ext cx="2720175" cy="284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0"/>
          <p:cNvSpPr txBox="1"/>
          <p:nvPr/>
        </p:nvSpPr>
        <p:spPr>
          <a:xfrm>
            <a:off x="1203225" y="1296450"/>
            <a:ext cx="6187200" cy="1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 Medium"/>
              <a:buAutoNum type="arabicPeriod"/>
            </a:pPr>
            <a:r>
              <a:rPr lang="en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Model yang dibangun dapat memprediksi sentiment terhadap produk sunscreen.</a:t>
            </a:r>
            <a:endParaRPr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AutoNum type="arabicPeriod"/>
            </a:pPr>
            <a:r>
              <a:rPr lang="en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Model dapat membedakan antara tweets iklan dan bukan iklan.</a:t>
            </a:r>
            <a:endParaRPr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AutoNum type="arabicPeriod"/>
            </a:pPr>
            <a:r>
              <a:rPr lang="en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Hasil prediksi model dapat dijadikan pertimbangan untuk perusahaan menentukan arah atau langkah selanjutnya terhadap produk sunscreen yang dijual.</a:t>
            </a:r>
            <a:endParaRPr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9" name="Google Shape;41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80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 &amp; Business Impact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3"/>
          <p:cNvSpPr txBox="1"/>
          <p:nvPr/>
        </p:nvSpPr>
        <p:spPr>
          <a:xfrm>
            <a:off x="1017250" y="1365975"/>
            <a:ext cx="4263000" cy="26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eningkatnya ulasan di media sosial, perusahaan kesulitan memahami sentimen pelanggan. 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Proyek SenSee menggunakan NLP untuk otomatisasi analisis sentimen dan membedakan ulasan yang merupakan iklan.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SenSee akan memberikan wawasan berharga untuk analitik konsumen dan keputusan strategis selanjutnya.</a:t>
            </a:r>
            <a:endParaRPr b="0" u="none" cap="none" strike="noStrike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63"/>
          <p:cNvSpPr txBox="1"/>
          <p:nvPr/>
        </p:nvSpPr>
        <p:spPr>
          <a:xfrm>
            <a:off x="1193100" y="3844800"/>
            <a:ext cx="72795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2" name="Google Shape;262;p63"/>
          <p:cNvSpPr txBox="1"/>
          <p:nvPr/>
        </p:nvSpPr>
        <p:spPr>
          <a:xfrm>
            <a:off x="1193100" y="553500"/>
            <a:ext cx="5369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Background</a:t>
            </a:r>
            <a:endParaRPr b="0" i="0" sz="3000" u="none" cap="none" strike="noStrike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263" name="Google Shape;2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425" y="775225"/>
            <a:ext cx="3199250" cy="31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3401" y="4399825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81"/>
          <p:cNvSpPr txBox="1"/>
          <p:nvPr/>
        </p:nvSpPr>
        <p:spPr>
          <a:xfrm>
            <a:off x="1942400" y="167675"/>
            <a:ext cx="4977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63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b="0" i="0" sz="63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27" name="Google Shape;42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81"/>
          <p:cNvSpPr txBox="1"/>
          <p:nvPr/>
        </p:nvSpPr>
        <p:spPr>
          <a:xfrm>
            <a:off x="1028700" y="2839500"/>
            <a:ext cx="36945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Kumala Cantika Ainun Maya</a:t>
            </a:r>
            <a:endParaRPr b="1" i="0" sz="2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FTDS-SBY-004</a:t>
            </a:r>
            <a:endParaRPr sz="1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Analyst, Scientist, and Engineer</a:t>
            </a:r>
            <a:endParaRPr b="0" i="0" sz="10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</a:t>
            </a:r>
            <a:r>
              <a:rPr lang="en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2 1789 3060</a:t>
            </a:r>
            <a:endParaRPr b="0" i="0" sz="10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kumala.cantika12@gmail.com </a:t>
            </a:r>
            <a:endParaRPr sz="10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29" name="Google Shape;42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4775" y="4399825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5899" y="4399825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8695" y="4399825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81"/>
          <p:cNvSpPr txBox="1"/>
          <p:nvPr/>
        </p:nvSpPr>
        <p:spPr>
          <a:xfrm>
            <a:off x="123065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81"/>
          <p:cNvSpPr txBox="1"/>
          <p:nvPr/>
        </p:nvSpPr>
        <p:spPr>
          <a:xfrm>
            <a:off x="3088375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81"/>
          <p:cNvSpPr txBox="1"/>
          <p:nvPr/>
        </p:nvSpPr>
        <p:spPr>
          <a:xfrm>
            <a:off x="494610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81"/>
          <p:cNvSpPr txBox="1"/>
          <p:nvPr/>
        </p:nvSpPr>
        <p:spPr>
          <a:xfrm>
            <a:off x="6704525" y="4338875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81"/>
          <p:cNvSpPr txBox="1"/>
          <p:nvPr/>
        </p:nvSpPr>
        <p:spPr>
          <a:xfrm>
            <a:off x="5043269" y="2839500"/>
            <a:ext cx="31239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Putra Rizqa Yasira</a:t>
            </a:r>
            <a:endParaRPr b="1" i="0" sz="2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FTDS-SBY-004</a:t>
            </a:r>
            <a:endParaRPr sz="1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Analyst, Scientist, and Engineer</a:t>
            </a:r>
            <a:endParaRPr b="0" i="0" sz="10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0813 </a:t>
            </a:r>
            <a:r>
              <a:rPr lang="en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4815 7626</a:t>
            </a:r>
            <a:endParaRPr b="0" i="0" sz="10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ptryasira@gmail.com</a:t>
            </a:r>
            <a:endParaRPr b="0" i="0" sz="14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37" name="Google Shape;437;p81"/>
          <p:cNvPicPr preferRelativeResize="0"/>
          <p:nvPr/>
        </p:nvPicPr>
        <p:blipFill rotWithShape="1">
          <a:blip r:embed="rId7">
            <a:alphaModFix/>
          </a:blip>
          <a:srcRect b="0" l="19355" r="12944" t="19736"/>
          <a:stretch/>
        </p:blipFill>
        <p:spPr>
          <a:xfrm>
            <a:off x="2385601" y="1249200"/>
            <a:ext cx="1287250" cy="159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2150" y="1249200"/>
            <a:ext cx="1287251" cy="159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2"/>
          <p:cNvSpPr/>
          <p:nvPr/>
        </p:nvSpPr>
        <p:spPr>
          <a:xfrm>
            <a:off x="1854875" y="4162925"/>
            <a:ext cx="1849800" cy="48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166" y="1735600"/>
            <a:ext cx="3083892" cy="35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141" y="1735606"/>
            <a:ext cx="3375113" cy="53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000" y="1735600"/>
            <a:ext cx="3375100" cy="39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82"/>
          <p:cNvSpPr txBox="1"/>
          <p:nvPr/>
        </p:nvSpPr>
        <p:spPr>
          <a:xfrm>
            <a:off x="943150" y="577950"/>
            <a:ext cx="72831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39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 For Our Beloved Buddy a</a:t>
            </a:r>
            <a:r>
              <a:rPr lang="en" sz="39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nd Instructor !!!❤️‍🩹</a:t>
            </a:r>
            <a:endParaRPr b="0" i="0" sz="39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8" name="Google Shape;448;p82"/>
          <p:cNvSpPr txBox="1"/>
          <p:nvPr>
            <p:ph idx="12" type="sldNum"/>
          </p:nvPr>
        </p:nvSpPr>
        <p:spPr>
          <a:xfrm>
            <a:off x="81500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82"/>
          <p:cNvSpPr txBox="1"/>
          <p:nvPr/>
        </p:nvSpPr>
        <p:spPr>
          <a:xfrm>
            <a:off x="1169488" y="4127700"/>
            <a:ext cx="36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highlight>
                  <a:schemeClr val="dk1"/>
                </a:highlight>
                <a:latin typeface="Work Sans"/>
                <a:ea typeface="Work Sans"/>
                <a:cs typeface="Work Sans"/>
                <a:sym typeface="Work Sans"/>
              </a:rPr>
              <a:t>Kak Dyco</a:t>
            </a:r>
            <a:endParaRPr b="1" i="0" sz="2000" u="none" cap="none" strike="noStrike">
              <a:solidFill>
                <a:srgbClr val="FFFFFF"/>
              </a:solidFill>
              <a:highlight>
                <a:schemeClr val="dk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50" name="Google Shape;450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9674" y="1892700"/>
            <a:ext cx="2416900" cy="22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4625" y="1892700"/>
            <a:ext cx="2235000" cy="2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82"/>
          <p:cNvSpPr txBox="1"/>
          <p:nvPr/>
        </p:nvSpPr>
        <p:spPr>
          <a:xfrm>
            <a:off x="4534863" y="4127700"/>
            <a:ext cx="36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highlight>
                  <a:schemeClr val="dk1"/>
                </a:highlight>
                <a:latin typeface="Work Sans"/>
                <a:ea typeface="Work Sans"/>
                <a:cs typeface="Work Sans"/>
                <a:sym typeface="Work Sans"/>
              </a:rPr>
              <a:t>Kak Yosef</a:t>
            </a:r>
            <a:endParaRPr b="1" i="0" sz="2000" u="none" cap="none" strike="noStrike">
              <a:solidFill>
                <a:srgbClr val="FFFFFF"/>
              </a:solidFill>
              <a:highlight>
                <a:schemeClr val="dk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4"/>
          <p:cNvSpPr txBox="1"/>
          <p:nvPr/>
        </p:nvSpPr>
        <p:spPr>
          <a:xfrm>
            <a:off x="3807450" y="2416100"/>
            <a:ext cx="46002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Mengi</a:t>
            </a: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dentifikasi sentimen masyarakat dengan membangun dua model iklan dan sentimen.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" name="Google Shape;26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64"/>
          <p:cNvSpPr txBox="1"/>
          <p:nvPr/>
        </p:nvSpPr>
        <p:spPr>
          <a:xfrm>
            <a:off x="1193100" y="553500"/>
            <a:ext cx="5369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</a:t>
            </a:r>
            <a:endParaRPr b="0" i="0" sz="3000" u="none" cap="none" strike="noStrike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271" name="Google Shape;27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00" y="1826850"/>
            <a:ext cx="3152553" cy="2101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13" y="1567875"/>
            <a:ext cx="7885177" cy="256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5"/>
          <p:cNvSpPr txBox="1"/>
          <p:nvPr/>
        </p:nvSpPr>
        <p:spPr>
          <a:xfrm>
            <a:off x="1193100" y="553500"/>
            <a:ext cx="5369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</a:t>
            </a:r>
            <a:endParaRPr b="0" i="0" sz="3000" u="none" cap="none" strike="noStrike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/>
          <p:nvPr/>
        </p:nvSpPr>
        <p:spPr>
          <a:xfrm>
            <a:off x="1193100" y="553500"/>
            <a:ext cx="5369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Otomatisasi</a:t>
            </a: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Airflow</a:t>
            </a:r>
            <a:endParaRPr b="0" i="0" sz="3000" u="none" cap="none" strike="noStrike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84" name="Google Shape;28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-90000" y="3344675"/>
            <a:ext cx="12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Fetching</a:t>
            </a:r>
            <a:endParaRPr>
              <a:solidFill>
                <a:srgbClr val="666666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Data</a:t>
            </a:r>
            <a:endParaRPr>
              <a:solidFill>
                <a:srgbClr val="666666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86" name="Google Shape;286;p66"/>
          <p:cNvSpPr txBox="1"/>
          <p:nvPr/>
        </p:nvSpPr>
        <p:spPr>
          <a:xfrm>
            <a:off x="1908825" y="1627000"/>
            <a:ext cx="144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Cleaning </a:t>
            </a:r>
            <a:endParaRPr>
              <a:solidFill>
                <a:srgbClr val="FF990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Data</a:t>
            </a:r>
            <a:endParaRPr b="0" i="0" u="none" cap="none" strike="noStrike">
              <a:solidFill>
                <a:srgbClr val="FF990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87" name="Google Shape;287;p66"/>
          <p:cNvSpPr txBox="1"/>
          <p:nvPr/>
        </p:nvSpPr>
        <p:spPr>
          <a:xfrm>
            <a:off x="3866575" y="3407800"/>
            <a:ext cx="12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Affiliate</a:t>
            </a:r>
            <a:endParaRPr b="0" i="0" u="none" cap="none" strike="noStrike">
              <a:solidFill>
                <a:srgbClr val="666666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88" name="Google Shape;288;p66"/>
          <p:cNvSpPr txBox="1"/>
          <p:nvPr/>
        </p:nvSpPr>
        <p:spPr>
          <a:xfrm>
            <a:off x="5929000" y="1627000"/>
            <a:ext cx="12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Sentiment</a:t>
            </a:r>
            <a:endParaRPr b="0" i="0" u="none" cap="none" strike="noStrike">
              <a:solidFill>
                <a:srgbClr val="FF990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89" name="Google Shape;289;p66"/>
          <p:cNvSpPr txBox="1"/>
          <p:nvPr/>
        </p:nvSpPr>
        <p:spPr>
          <a:xfrm>
            <a:off x="7860900" y="3448075"/>
            <a:ext cx="12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Database</a:t>
            </a:r>
            <a:endParaRPr b="0" i="0" u="none" cap="none" strike="noStrike">
              <a:solidFill>
                <a:srgbClr val="666666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290" name="Google Shape;2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00" y="2172425"/>
            <a:ext cx="8928352" cy="12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67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About Dataset</a:t>
            </a:r>
            <a:endParaRPr/>
          </a:p>
        </p:txBody>
      </p:sp>
      <p:pic>
        <p:nvPicPr>
          <p:cNvPr id="297" name="Google Shape;297;p6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213" y="1708563"/>
            <a:ext cx="4267200" cy="263855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7"/>
          <p:cNvSpPr txBox="1"/>
          <p:nvPr/>
        </p:nvSpPr>
        <p:spPr>
          <a:xfrm>
            <a:off x="3178350" y="4266200"/>
            <a:ext cx="598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9" name="Google Shape;299;p67"/>
          <p:cNvSpPr/>
          <p:nvPr/>
        </p:nvSpPr>
        <p:spPr>
          <a:xfrm>
            <a:off x="4014088" y="3655588"/>
            <a:ext cx="1098000" cy="55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7"/>
          <p:cNvSpPr/>
          <p:nvPr/>
        </p:nvSpPr>
        <p:spPr>
          <a:xfrm>
            <a:off x="1007300" y="1583300"/>
            <a:ext cx="2060400" cy="892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Nunito ExtraBold"/>
                <a:ea typeface="Nunito ExtraBold"/>
                <a:cs typeface="Nunito ExtraBold"/>
                <a:sym typeface="Nunito ExtraBold"/>
              </a:rPr>
              <a:t>5210</a:t>
            </a:r>
            <a:endParaRPr sz="290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Data Scraping</a:t>
            </a:r>
            <a:endParaRPr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301" name="Google Shape;301;p67"/>
          <p:cNvSpPr/>
          <p:nvPr/>
        </p:nvSpPr>
        <p:spPr>
          <a:xfrm>
            <a:off x="1599300" y="2763100"/>
            <a:ext cx="2060400" cy="892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Nunito ExtraBold"/>
                <a:ea typeface="Nunito ExtraBold"/>
                <a:cs typeface="Nunito ExtraBold"/>
                <a:sym typeface="Nunito ExtraBold"/>
              </a:rPr>
              <a:t>9</a:t>
            </a:r>
            <a:endParaRPr sz="290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Merk Sunscreen</a:t>
            </a:r>
            <a:endParaRPr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68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About Sentiment Dataset</a:t>
            </a:r>
            <a:endParaRPr/>
          </a:p>
        </p:txBody>
      </p:sp>
      <p:pic>
        <p:nvPicPr>
          <p:cNvPr id="308" name="Google Shape;308;p6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25" y="1534025"/>
            <a:ext cx="4462950" cy="275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525" y="1475400"/>
            <a:ext cx="4462941" cy="27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8"/>
          <p:cNvSpPr/>
          <p:nvPr/>
        </p:nvSpPr>
        <p:spPr>
          <a:xfrm>
            <a:off x="5357500" y="2475975"/>
            <a:ext cx="3006300" cy="87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 Medium"/>
                <a:ea typeface="Inter Medium"/>
                <a:cs typeface="Inter Medium"/>
                <a:sym typeface="Inter Medium"/>
              </a:rPr>
              <a:t>sentiment </a:t>
            </a:r>
            <a:r>
              <a:rPr lang="en" sz="1800">
                <a:latin typeface="Nunito Black"/>
                <a:ea typeface="Nunito Black"/>
                <a:cs typeface="Nunito Black"/>
                <a:sym typeface="Nunito Black"/>
              </a:rPr>
              <a:t>netral </a:t>
            </a:r>
            <a:r>
              <a:rPr lang="en" sz="1800">
                <a:latin typeface="Inter Medium"/>
                <a:ea typeface="Inter Medium"/>
                <a:cs typeface="Inter Medium"/>
                <a:sym typeface="Inter Medium"/>
              </a:rPr>
              <a:t>tidak digunakan pelatihan model</a:t>
            </a:r>
            <a:endParaRPr sz="18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00" y="1534025"/>
            <a:ext cx="4613226" cy="28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69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About Sentiment Dataset</a:t>
            </a:r>
            <a:endParaRPr/>
          </a:p>
        </p:txBody>
      </p:sp>
      <p:sp>
        <p:nvSpPr>
          <p:cNvPr id="318" name="Google Shape;318;p69"/>
          <p:cNvSpPr/>
          <p:nvPr/>
        </p:nvSpPr>
        <p:spPr>
          <a:xfrm>
            <a:off x="5357500" y="2475975"/>
            <a:ext cx="3006300" cy="87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 Medium"/>
                <a:ea typeface="Inter Medium"/>
                <a:cs typeface="Inter Medium"/>
                <a:sym typeface="Inter Medium"/>
              </a:rPr>
              <a:t>sentiment </a:t>
            </a:r>
            <a:r>
              <a:rPr lang="en" sz="1800">
                <a:latin typeface="Nunito Black"/>
                <a:ea typeface="Nunito Black"/>
                <a:cs typeface="Nunito Black"/>
                <a:sym typeface="Nunito Black"/>
              </a:rPr>
              <a:t>netral </a:t>
            </a:r>
            <a:r>
              <a:rPr lang="en" sz="1800">
                <a:latin typeface="Inter Medium"/>
                <a:ea typeface="Inter Medium"/>
                <a:cs typeface="Inter Medium"/>
                <a:sym typeface="Inter Medium"/>
              </a:rPr>
              <a:t>tidak digunakan pelatihan model</a:t>
            </a:r>
            <a:endParaRPr sz="18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70"/>
          <p:cNvSpPr txBox="1"/>
          <p:nvPr/>
        </p:nvSpPr>
        <p:spPr>
          <a:xfrm>
            <a:off x="1203225" y="541425"/>
            <a:ext cx="75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About Sentiment Dataset</a:t>
            </a:r>
            <a:endParaRPr/>
          </a:p>
        </p:txBody>
      </p:sp>
      <p:pic>
        <p:nvPicPr>
          <p:cNvPr id="325" name="Google Shape;325;p7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25" y="1534025"/>
            <a:ext cx="4462950" cy="275959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70"/>
          <p:cNvSpPr/>
          <p:nvPr/>
        </p:nvSpPr>
        <p:spPr>
          <a:xfrm>
            <a:off x="5357500" y="2475975"/>
            <a:ext cx="3006300" cy="87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 Medium"/>
                <a:ea typeface="Inter Medium"/>
                <a:cs typeface="Inter Medium"/>
                <a:sym typeface="Inter Medium"/>
              </a:rPr>
              <a:t>sentiment </a:t>
            </a:r>
            <a:r>
              <a:rPr lang="en" sz="1800">
                <a:latin typeface="Nunito Black"/>
                <a:ea typeface="Nunito Black"/>
                <a:cs typeface="Nunito Black"/>
                <a:sym typeface="Nunito Black"/>
              </a:rPr>
              <a:t>netral </a:t>
            </a:r>
            <a:r>
              <a:rPr lang="en" sz="1800">
                <a:latin typeface="Inter Medium"/>
                <a:ea typeface="Inter Medium"/>
                <a:cs typeface="Inter Medium"/>
                <a:sym typeface="Inter Medium"/>
              </a:rPr>
              <a:t>tidak digunakan pelatihan model</a:t>
            </a:r>
            <a:endParaRPr sz="18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